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774" r:id="rId2"/>
  </p:sldMasterIdLst>
  <p:notesMasterIdLst>
    <p:notesMasterId r:id="rId6"/>
  </p:notesMasterIdLst>
  <p:sldIdLst>
    <p:sldId id="1292" r:id="rId3"/>
    <p:sldId id="1293" r:id="rId4"/>
    <p:sldId id="1294" r:id="rId5"/>
  </p:sldIdLst>
  <p:sldSz cx="24384000" cy="13716000"/>
  <p:notesSz cx="9926638" cy="14355763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50AC14F-8934-4EA2-B05E-28D7EE262D73}">
          <p14:sldIdLst>
            <p14:sldId id="1292"/>
            <p14:sldId id="1293"/>
            <p14:sldId id="129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411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Соколова Анастасия Владимировна" initials="САВ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517F"/>
    <a:srgbClr val="1E238A"/>
    <a:srgbClr val="F2F6FC"/>
    <a:srgbClr val="CCFFCC"/>
    <a:srgbClr val="125194"/>
    <a:srgbClr val="64BB48"/>
    <a:srgbClr val="6A6A6A"/>
    <a:srgbClr val="50B152"/>
    <a:srgbClr val="8EBE8C"/>
    <a:srgbClr val="7FA5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87" autoAdjust="0"/>
    <p:restoredTop sz="95972" autoAdjust="0"/>
  </p:normalViewPr>
  <p:slideViewPr>
    <p:cSldViewPr>
      <p:cViewPr varScale="1">
        <p:scale>
          <a:sx n="56" d="100"/>
          <a:sy n="56" d="100"/>
        </p:scale>
        <p:origin x="450" y="42"/>
      </p:cViewPr>
      <p:guideLst>
        <p:guide orient="horz" pos="4411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74625" y="1076325"/>
            <a:ext cx="9577388" cy="5386388"/>
          </a:xfrm>
          <a:prstGeom prst="rect">
            <a:avLst/>
          </a:prstGeom>
        </p:spPr>
        <p:txBody>
          <a:bodyPr lIns="132589" tIns="66292" rIns="132589" bIns="66292"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1323553" y="6819001"/>
            <a:ext cx="7279535" cy="6460093"/>
          </a:xfrm>
          <a:prstGeom prst="rect">
            <a:avLst/>
          </a:prstGeom>
        </p:spPr>
        <p:txBody>
          <a:bodyPr lIns="132589" tIns="66292" rIns="132589" bIns="66292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90492349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75419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18746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4594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Изображение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2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2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Изображение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3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4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4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57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Изображение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6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67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6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Изображение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84" name="Изображение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85" name="Изображение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8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— Иван Арсентьев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4" name="«Место ввода цитаты».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5532" y="93957"/>
            <a:ext cx="11579936" cy="55399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36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97765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>
          <a:xfrm>
            <a:off x="180976" y="1981200"/>
            <a:ext cx="24025224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204000" y="180000"/>
            <a:ext cx="18000000" cy="1800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4991100" y="12817477"/>
            <a:ext cx="14401800" cy="717550"/>
          </a:xfrm>
          <a:prstGeom prst="rect">
            <a:avLst/>
          </a:prstGeom>
        </p:spPr>
        <p:txBody>
          <a:bodyPr lIns="0" tIns="0" rIns="0" bIns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28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23485476" y="13104140"/>
            <a:ext cx="720724" cy="430887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280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CFD259-276A-48CF-AAAF-66CD61FCC4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13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676400" y="12712702"/>
            <a:ext cx="5486401" cy="730250"/>
          </a:xfrm>
          <a:prstGeom prst="rect">
            <a:avLst/>
          </a:prstGeom>
        </p:spPr>
        <p:txBody>
          <a:bodyPr lIns="197346" tIns="98673" rIns="197346" bIns="98673"/>
          <a:lstStyle/>
          <a:p>
            <a:pPr>
              <a:defRPr/>
            </a:pPr>
            <a:fld id="{279D1304-8096-4B50-AC30-D0DB72925FC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27.01.2026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77201" y="12712702"/>
            <a:ext cx="8229599" cy="730250"/>
          </a:xfrm>
          <a:prstGeom prst="rect">
            <a:avLst/>
          </a:prstGeom>
        </p:spPr>
        <p:txBody>
          <a:bodyPr lIns="197346" tIns="98673" rIns="197346" bIns="98673"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946001" y="13081000"/>
            <a:ext cx="479298" cy="471924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121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92427" y="2249488"/>
            <a:ext cx="15162773" cy="4800533"/>
          </a:xfrm>
        </p:spPr>
        <p:txBody>
          <a:bodyPr>
            <a:normAutofit/>
          </a:bodyPr>
          <a:lstStyle>
            <a:lvl1pPr algn="l">
              <a:defRPr sz="7500" b="0">
                <a:latin typeface="PT Serif" panose="020A0603040505020204" pitchFamily="18" charset="-52"/>
                <a:ea typeface="PT Serif" panose="020A0603040505020204" pitchFamily="18" charset="-52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91467" y="9546299"/>
            <a:ext cx="6336704" cy="2880320"/>
          </a:xfrm>
        </p:spPr>
        <p:txBody>
          <a:bodyPr anchor="ctr">
            <a:normAutofit/>
          </a:bodyPr>
          <a:lstStyle>
            <a:lvl1pPr marL="0" indent="0" algn="l">
              <a:buNone/>
              <a:defRPr sz="4300">
                <a:solidFill>
                  <a:schemeClr val="tx1"/>
                </a:solidFill>
                <a:latin typeface="PT Serif" panose="020A0603040505020204" pitchFamily="18" charset="-52"/>
                <a:ea typeface="PT Serif" panose="020A0603040505020204" pitchFamily="18" charset="-52"/>
              </a:defRPr>
            </a:lvl1pPr>
            <a:lvl2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6095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7315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85341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9753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7392427" y="9162256"/>
            <a:ext cx="6335744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773" y="2249488"/>
            <a:ext cx="3622523" cy="403244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2240293" y="6334740"/>
            <a:ext cx="3647152" cy="738664"/>
          </a:xfrm>
          <a:prstGeom prst="rect">
            <a:avLst/>
          </a:prstGeom>
          <a:noFill/>
        </p:spPr>
        <p:txBody>
          <a:bodyPr wrap="none" lIns="243834" tIns="121917" rIns="243834" bIns="121917" rtlCol="0">
            <a:spAutoFit/>
          </a:bodyPr>
          <a:lstStyle/>
          <a:p>
            <a:pPr algn="l" defTabSz="2438339" hangingPunct="1"/>
            <a:r>
              <a:rPr lang="en-US" sz="3200" b="0" kern="1200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  <a:t>www.roskazna.ru</a:t>
            </a:r>
            <a:endParaRPr lang="ru-RU" sz="3200" b="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731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 userDrawn="1"/>
        </p:nvSpPr>
        <p:spPr>
          <a:xfrm>
            <a:off x="12068534" y="192021"/>
            <a:ext cx="12604853" cy="13962789"/>
          </a:xfrm>
          <a:prstGeom prst="rect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834" tIns="121917" rIns="243834" bIns="121917" rtlCol="0" anchor="ctr"/>
          <a:lstStyle/>
          <a:p>
            <a:pPr defTabSz="2438339" hangingPunct="1"/>
            <a:endParaRPr lang="ru-RU" sz="4800" b="0" kern="1200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11683" y="2"/>
            <a:ext cx="15067013" cy="1734829"/>
          </a:xfrm>
          <a:solidFill>
            <a:schemeClr val="bg1">
              <a:lumMod val="65000"/>
              <a:alpha val="10000"/>
            </a:schemeClr>
          </a:solidFill>
        </p:spPr>
        <p:txBody>
          <a:bodyPr>
            <a:noAutofit/>
          </a:bodyPr>
          <a:lstStyle>
            <a:lvl1pPr algn="ctr">
              <a:defRPr sz="4300" b="1">
                <a:latin typeface="PT Serif" panose="020A0603040505020204" pitchFamily="18" charset="-52"/>
                <a:ea typeface="PT Serif" panose="020A0603040505020204" pitchFamily="18" charset="-52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9200" y="3593638"/>
            <a:ext cx="21945600" cy="8658691"/>
          </a:xfrm>
        </p:spPr>
        <p:txBody>
          <a:bodyPr>
            <a:normAutofit/>
          </a:bodyPr>
          <a:lstStyle>
            <a:lvl1pPr>
              <a:defRPr sz="6400">
                <a:latin typeface="PT Serif" panose="020A0603040505020204" pitchFamily="18" charset="-52"/>
                <a:ea typeface="PT Serif" panose="020A0603040505020204" pitchFamily="18" charset="-52"/>
              </a:defRPr>
            </a:lvl1pPr>
            <a:lvl2pPr>
              <a:defRPr sz="5300">
                <a:latin typeface="PT Serif" panose="020A0603040505020204" pitchFamily="18" charset="-52"/>
                <a:ea typeface="PT Serif" panose="020A0603040505020204" pitchFamily="18" charset="-52"/>
              </a:defRPr>
            </a:lvl2pPr>
            <a:lvl3pPr>
              <a:defRPr sz="4800">
                <a:latin typeface="PT Serif" panose="020A0603040505020204" pitchFamily="18" charset="-52"/>
                <a:ea typeface="PT Serif" panose="020A0603040505020204" pitchFamily="18" charset="-52"/>
              </a:defRPr>
            </a:lvl3pPr>
            <a:lvl4pPr>
              <a:defRPr sz="4300">
                <a:latin typeface="PT Serif" panose="020A0603040505020204" pitchFamily="18" charset="-52"/>
                <a:ea typeface="PT Serif" panose="020A0603040505020204" pitchFamily="18" charset="-52"/>
              </a:defRPr>
            </a:lvl4pPr>
            <a:lvl5pPr>
              <a:defRPr sz="4300">
                <a:latin typeface="PT Serif" panose="020A0603040505020204" pitchFamily="18" charset="-52"/>
                <a:ea typeface="PT Serif" panose="020A0603040505020204" pitchFamily="18" charset="-52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1822560" y="1081021"/>
            <a:ext cx="2687339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1822560" y="329276"/>
            <a:ext cx="5760640" cy="656589"/>
          </a:xfrm>
          <a:prstGeom prst="rect">
            <a:avLst/>
          </a:prstGeom>
          <a:noFill/>
        </p:spPr>
        <p:txBody>
          <a:bodyPr wrap="square" lIns="0" tIns="121917" rIns="0" bIns="121917" rtlCol="0">
            <a:spAutoFit/>
          </a:bodyPr>
          <a:lstStyle/>
          <a:p>
            <a:pPr algn="l" defTabSz="2438339" hangingPunct="1"/>
            <a:r>
              <a:rPr lang="ru-RU" sz="2700" kern="1200" cap="all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Tahoma" panose="020B0604030504040204" pitchFamily="34" charset="0"/>
              </a:rPr>
              <a:t>Федеральное казначейство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1822561" y="1208858"/>
            <a:ext cx="2671672" cy="656589"/>
          </a:xfrm>
          <a:prstGeom prst="rect">
            <a:avLst/>
          </a:prstGeom>
          <a:noFill/>
        </p:spPr>
        <p:txBody>
          <a:bodyPr wrap="none" lIns="0" tIns="121917" rIns="0" bIns="121917" rtlCol="0">
            <a:spAutoFit/>
          </a:bodyPr>
          <a:lstStyle/>
          <a:p>
            <a:pPr algn="l" defTabSz="2438339" hangingPunct="1"/>
            <a:r>
              <a:rPr lang="en-US" sz="2700" b="0" kern="1200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  <a:t>www.roskazna.ru</a:t>
            </a:r>
            <a:endParaRPr lang="ru-RU" sz="2700" b="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80" y="345452"/>
            <a:ext cx="1248139" cy="1389379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 userDrawn="1"/>
        </p:nvCxnSpPr>
        <p:spPr>
          <a:xfrm>
            <a:off x="23040331" y="12426619"/>
            <a:ext cx="1343669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23137216" y="12426619"/>
            <a:ext cx="1246784" cy="1289381"/>
          </a:xfrm>
          <a:prstGeom prst="rect">
            <a:avLst/>
          </a:prstGeom>
        </p:spPr>
        <p:txBody>
          <a:bodyPr vert="horz" lIns="0" tIns="121917" rIns="0" bIns="121917" rtlCol="0" anchor="t"/>
          <a:lstStyle>
            <a:defPPr>
              <a:defRPr lang="ru-RU"/>
            </a:defPPr>
            <a:lvl1pPr>
              <a:defRPr b="1">
                <a:latin typeface="Trebuchet MS" panose="020B0603020202020204" pitchFamily="34" charset="0"/>
              </a:defRPr>
            </a:lvl1pPr>
          </a:lstStyle>
          <a:p>
            <a:pPr algn="l" defTabSz="2438339" hangingPunct="1"/>
            <a:fld id="{F777CE8F-F8DB-4AC4-B215-9C5F8871BE3C}" type="slidenum">
              <a:rPr lang="ru-RU" sz="4800" kern="1200" smtClean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  <a:pPr algn="l" defTabSz="2438339" hangingPunct="1"/>
              <a:t>‹#›</a:t>
            </a:fld>
            <a:endParaRPr lang="ru-RU" sz="480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67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852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7" r:id="rId7"/>
    <p:sldLayoutId id="2147483658" r:id="rId8"/>
    <p:sldLayoutId id="2147483719" r:id="rId9"/>
    <p:sldLayoutId id="2147483817" r:id="rId10"/>
    <p:sldLayoutId id="2147484087" r:id="rId11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  <p:txStyles>
    <p:titleStyle>
      <a:lvl1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549277"/>
            <a:ext cx="21945600" cy="2286000"/>
          </a:xfrm>
          <a:prstGeom prst="rect">
            <a:avLst/>
          </a:prstGeom>
        </p:spPr>
        <p:txBody>
          <a:bodyPr vert="horz" lIns="243834" tIns="121917" rIns="243834" bIns="121917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9200" y="3200403"/>
            <a:ext cx="21945600" cy="9051925"/>
          </a:xfrm>
          <a:prstGeom prst="rect">
            <a:avLst/>
          </a:prstGeom>
        </p:spPr>
        <p:txBody>
          <a:bodyPr vert="horz" lIns="243834" tIns="121917" rIns="243834" bIns="121917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19200" y="12712701"/>
            <a:ext cx="5689600" cy="730251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l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339" hangingPunct="1"/>
            <a:endParaRPr lang="ru-RU" b="0" kern="120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8331200" y="12712701"/>
            <a:ext cx="7721600" cy="730251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ctr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339" hangingPunct="1"/>
            <a:endParaRPr lang="ru-RU" b="0" kern="120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7475200" y="12712701"/>
            <a:ext cx="5689600" cy="730251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r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339" hangingPunct="1"/>
            <a:fld id="{AFAE60AF-26C0-4F26-B6EA-302E8E682429}" type="slidenum">
              <a:rPr lang="ru-RU" b="0" kern="1200" smtClean="0">
                <a:solidFill>
                  <a:prstClr val="black">
                    <a:tint val="75000"/>
                  </a:prstClr>
                </a:solidFill>
                <a:latin typeface="PT Serif"/>
                <a:ea typeface="+mn-ea"/>
                <a:cs typeface="+mn-cs"/>
              </a:rPr>
              <a:pPr defTabSz="2438339" hangingPunct="1"/>
              <a:t>‹#›</a:t>
            </a:fld>
            <a:endParaRPr lang="ru-RU" b="0" kern="120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5749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  <p:txStyles>
    <p:titleStyle>
      <a:lvl1pPr algn="ctr" defTabSz="2438339" rtl="0" eaLnBrk="1" latinLnBrk="0" hangingPunct="1">
        <a:spcBef>
          <a:spcPct val="0"/>
        </a:spcBef>
        <a:buNone/>
        <a:defRPr sz="11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377" indent="-914377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1981150" indent="-761981" algn="l" defTabSz="2438339" rtl="0" eaLnBrk="1" latinLnBrk="0" hangingPunct="1">
        <a:spcBef>
          <a:spcPct val="20000"/>
        </a:spcBef>
        <a:buFont typeface="Arial" panose="020B0604020202020204" pitchFamily="34" charset="0"/>
        <a:buChar char="–"/>
        <a:defRPr sz="7500" kern="1200">
          <a:solidFill>
            <a:schemeClr val="tx1"/>
          </a:solidFill>
          <a:latin typeface="+mn-lt"/>
          <a:ea typeface="+mn-ea"/>
          <a:cs typeface="+mn-cs"/>
        </a:defRPr>
      </a:lvl2pPr>
      <a:lvl3pPr marL="3047924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3pPr>
      <a:lvl4pPr marL="4267093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–"/>
        <a:defRPr sz="5300" kern="1200">
          <a:solidFill>
            <a:schemeClr val="tx1"/>
          </a:solidFill>
          <a:latin typeface="+mn-lt"/>
          <a:ea typeface="+mn-ea"/>
          <a:cs typeface="+mn-cs"/>
        </a:defRPr>
      </a:lvl4pPr>
      <a:lvl5pPr marL="5486263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»"/>
        <a:defRPr sz="5300" kern="1200">
          <a:solidFill>
            <a:schemeClr val="tx1"/>
          </a:solidFill>
          <a:latin typeface="+mn-lt"/>
          <a:ea typeface="+mn-ea"/>
          <a:cs typeface="+mn-cs"/>
        </a:defRPr>
      </a:lvl5pPr>
      <a:lvl6pPr marL="6705432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6pPr>
      <a:lvl7pPr marL="7924602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7pPr>
      <a:lvl8pPr marL="9143771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8pPr>
      <a:lvl9pPr marL="10362941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219170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438339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657509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876678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6095848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315017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534187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753356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/>
          <p:nvPr/>
        </p:nvSpPr>
        <p:spPr>
          <a:xfrm>
            <a:off x="4667617" y="11073230"/>
            <a:ext cx="2952328" cy="129614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8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095207" y="338371"/>
            <a:ext cx="211213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spc="-1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Порядок осуществления ТОФК производства по делам об административных правонарушениях, предусмотренных ст. 15.49 КоАП</a:t>
            </a:r>
            <a:br>
              <a:rPr lang="ru-RU" sz="2400" spc="-1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</a:br>
            <a:r>
              <a:rPr lang="ru-RU" sz="2400" spc="-1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за нарушение срока утверждения сведений об операциях со средствами, подлежащими казначейскому сопровождению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56" y="194242"/>
            <a:ext cx="3000551" cy="1047134"/>
          </a:xfrm>
          <a:prstGeom prst="rect">
            <a:avLst/>
          </a:prstGeom>
        </p:spPr>
      </p:pic>
      <p:sp>
        <p:nvSpPr>
          <p:cNvPr id="18" name="Полилиния 17"/>
          <p:cNvSpPr/>
          <p:nvPr/>
        </p:nvSpPr>
        <p:spPr>
          <a:xfrm>
            <a:off x="4830615" y="8826063"/>
            <a:ext cx="3578955" cy="512287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marL="342900" indent="-342900" defTabSz="1560849">
              <a:lnSpc>
                <a:spcPct val="90000"/>
              </a:lnSpc>
              <a:buFontTx/>
              <a:buChar char="-"/>
            </a:pPr>
            <a:endParaRPr lang="ru-RU" sz="18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17314463" y="10292092"/>
            <a:ext cx="2336601" cy="224242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49">
              <a:lnSpc>
                <a:spcPct val="90000"/>
              </a:lnSpc>
            </a:pPr>
            <a:r>
              <a:rPr lang="ru-RU" sz="18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 </a:t>
            </a:r>
            <a:endParaRPr lang="ru-RU" sz="18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13371529" y="5431948"/>
            <a:ext cx="3617673" cy="1609297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marL="342900" indent="-342900" defTabSz="1560849">
              <a:lnSpc>
                <a:spcPct val="90000"/>
              </a:lnSpc>
              <a:buFontTx/>
              <a:buChar char="-"/>
            </a:pPr>
            <a:endParaRPr lang="ru-RU" sz="18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20112880" y="6874743"/>
            <a:ext cx="2299450" cy="72211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8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20839672" y="7793828"/>
            <a:ext cx="2362840" cy="134745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6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cxnSp>
        <p:nvCxnSpPr>
          <p:cNvPr id="39" name="Прямая со стрелкой 38"/>
          <p:cNvCxnSpPr/>
          <p:nvPr/>
        </p:nvCxnSpPr>
        <p:spPr>
          <a:xfrm flipV="1">
            <a:off x="8544200" y="2470618"/>
            <a:ext cx="1673006" cy="6593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13118791" y="2399379"/>
            <a:ext cx="1420122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Полилиния 44"/>
          <p:cNvSpPr/>
          <p:nvPr/>
        </p:nvSpPr>
        <p:spPr>
          <a:xfrm>
            <a:off x="19243350" y="5561856"/>
            <a:ext cx="2648127" cy="236070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49">
              <a:lnSpc>
                <a:spcPct val="90000"/>
              </a:lnSpc>
            </a:pP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Контроль за исполнением постановлений по АП осуществляет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Отдел, уполномоченный руководителем ТОФК</a:t>
            </a: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6984409" y="1201094"/>
            <a:ext cx="1412519" cy="143633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3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20466236" y="11185510"/>
            <a:ext cx="3421286" cy="282354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marL="342900" indent="-342900" defTabSz="1560849">
              <a:lnSpc>
                <a:spcPct val="90000"/>
              </a:lnSpc>
              <a:buFontTx/>
              <a:buChar char="-"/>
            </a:pPr>
            <a:endParaRPr lang="ru-RU" sz="18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1203996" y="12258600"/>
            <a:ext cx="11348044" cy="118333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algn="l" defTabSz="1560849">
              <a:lnSpc>
                <a:spcPct val="90000"/>
              </a:lnSpc>
            </a:pPr>
            <a:endParaRPr lang="ru-RU" sz="18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681414" y="1109393"/>
            <a:ext cx="1517879" cy="174570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6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10801316" y="4820180"/>
            <a:ext cx="4075990" cy="476232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8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5078447" y="9373025"/>
            <a:ext cx="2952328" cy="187147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6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4942022" y="9178324"/>
            <a:ext cx="3578955" cy="273325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marL="342900" indent="-342900" defTabSz="1560849">
              <a:lnSpc>
                <a:spcPct val="90000"/>
              </a:lnSpc>
              <a:buFontTx/>
              <a:buChar char="-"/>
            </a:pPr>
            <a:endParaRPr lang="ru-RU" sz="18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15418458" y="3268048"/>
            <a:ext cx="2689369" cy="2185607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2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77" name="Полилиния 76"/>
          <p:cNvSpPr/>
          <p:nvPr/>
        </p:nvSpPr>
        <p:spPr>
          <a:xfrm>
            <a:off x="1366082" y="1716783"/>
            <a:ext cx="2818199" cy="140708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Основание</a:t>
            </a: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81" name="Блок-схема: узел 80"/>
          <p:cNvSpPr/>
          <p:nvPr/>
        </p:nvSpPr>
        <p:spPr>
          <a:xfrm>
            <a:off x="1070305" y="1385392"/>
            <a:ext cx="648521" cy="557891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3" tIns="98369" rIns="196733" bIns="98369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18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1200" b="0" dirty="0" smtClean="0">
                <a:solidFill>
                  <a:srgbClr val="002060"/>
                </a:solidFill>
                <a:latin typeface="Century" panose="02040604050505020304" pitchFamily="18" charset="0"/>
              </a:rPr>
              <a:t>1</a:t>
            </a:r>
          </a:p>
          <a:p>
            <a:pPr algn="ctr"/>
            <a:endParaRPr lang="ru-RU" sz="1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82" name="Полилиния 81"/>
          <p:cNvSpPr/>
          <p:nvPr/>
        </p:nvSpPr>
        <p:spPr>
          <a:xfrm>
            <a:off x="788557" y="2746894"/>
            <a:ext cx="3645491" cy="396257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marL="228600" indent="-228600" defTabSz="1560849">
              <a:lnSpc>
                <a:spcPct val="90000"/>
              </a:lnSpc>
              <a:buFontTx/>
              <a:buAutoNum type="arabicPeriod"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Нарушение Заказчиком срока утверждения Сведений</a:t>
            </a:r>
          </a:p>
          <a:p>
            <a:pPr marL="228600" indent="-228600" defTabSz="1560849">
              <a:lnSpc>
                <a:spcPct val="90000"/>
              </a:lnSpc>
              <a:buFontTx/>
              <a:buAutoNum type="arabicPeriod"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FontTx/>
              <a:buAutoNum type="arabicPeriod"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Автоматическое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формирование уведомления о нарушении срока утверждения Сведений</a:t>
            </a:r>
          </a:p>
          <a:p>
            <a:pPr defTabSz="1560849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 личных кабинетах ТОФК и Заказчика</a:t>
            </a:r>
            <a:b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</a:b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ПУР КС ГИИС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ЭБ</a:t>
            </a: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en-US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83" name="Полилиния 82"/>
          <p:cNvSpPr/>
          <p:nvPr/>
        </p:nvSpPr>
        <p:spPr>
          <a:xfrm>
            <a:off x="5745083" y="1697207"/>
            <a:ext cx="2739154" cy="142665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Протокол</a:t>
            </a:r>
          </a:p>
          <a:p>
            <a:pPr defTabSz="1560849">
              <a:lnSpc>
                <a:spcPct val="90000"/>
              </a:lnSpc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85" name="Блок-схема: узел 84"/>
          <p:cNvSpPr/>
          <p:nvPr/>
        </p:nvSpPr>
        <p:spPr>
          <a:xfrm>
            <a:off x="5448374" y="1385392"/>
            <a:ext cx="648521" cy="557891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3" tIns="98369" rIns="196733" bIns="98369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18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1200" b="0" dirty="0" smtClean="0">
                <a:solidFill>
                  <a:srgbClr val="002060"/>
                </a:solidFill>
                <a:latin typeface="Century" panose="02040604050505020304" pitchFamily="18" charset="0"/>
              </a:rPr>
              <a:t>2</a:t>
            </a:r>
          </a:p>
          <a:p>
            <a:pPr algn="ctr"/>
            <a:endParaRPr lang="ru-RU" sz="1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678618" y="3271533"/>
            <a:ext cx="2872084" cy="2145268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Отдел казначейского сопровождения Территориального органа Федерального казначейства*</a:t>
            </a:r>
          </a:p>
          <a:p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en-US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cxnSp>
        <p:nvCxnSpPr>
          <p:cNvPr id="86" name="Прямая со стрелкой 85"/>
          <p:cNvCxnSpPr/>
          <p:nvPr/>
        </p:nvCxnSpPr>
        <p:spPr>
          <a:xfrm>
            <a:off x="4272651" y="2381347"/>
            <a:ext cx="1396634" cy="1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Полилиния 86"/>
          <p:cNvSpPr/>
          <p:nvPr/>
        </p:nvSpPr>
        <p:spPr>
          <a:xfrm>
            <a:off x="5714305" y="5077647"/>
            <a:ext cx="2885143" cy="8189065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marL="228600" indent="-228600" defTabSz="1560849">
              <a:lnSpc>
                <a:spcPct val="90000"/>
              </a:lnSpc>
              <a:buFontTx/>
              <a:buAutoNum type="arabicPeriod"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Составление Протокола об Административном правонарушении осуществляется начальником (заместителем начальника) Отдела казначейского сопровождения ТОФК по месту нахождения участника казначейского сопровождения</a:t>
            </a:r>
          </a:p>
          <a:p>
            <a:pPr marL="228600" indent="-228600" defTabSz="1560849">
              <a:lnSpc>
                <a:spcPct val="90000"/>
              </a:lnSpc>
              <a:buFontTx/>
              <a:buAutoNum type="arabicPeriod"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FontTx/>
              <a:buAutoNum type="arabicPeriod"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Уведомление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о составлении Протокола об АП </a:t>
            </a: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с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указанием информации </a:t>
            </a: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о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месте, дате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и времени составления Протокола направляется лицу в отношении которого возбуждается производство </a:t>
            </a:r>
          </a:p>
          <a:p>
            <a:pPr defTabSz="1560849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по делу об АП.</a:t>
            </a: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3. Протокол об АП подписывается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должностным лицом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ТОФК,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его составившим, а также лицом, в отношении которого возбуждено дело (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законным представителем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юридического лица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).</a:t>
            </a: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 4.      Копия протокола вручается под расписку лицу, в отношении которого возбуждено дело (законному представителю)</a:t>
            </a: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en-US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88" name="Полилиния 87"/>
          <p:cNvSpPr/>
          <p:nvPr/>
        </p:nvSpPr>
        <p:spPr>
          <a:xfrm>
            <a:off x="10342287" y="1695630"/>
            <a:ext cx="2739154" cy="142823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Рассмотрение </a:t>
            </a:r>
          </a:p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дела об Административном правонарушении</a:t>
            </a: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89" name="Блок-схема: узел 88"/>
          <p:cNvSpPr/>
          <p:nvPr/>
        </p:nvSpPr>
        <p:spPr>
          <a:xfrm>
            <a:off x="9986272" y="1313384"/>
            <a:ext cx="648521" cy="557891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3" tIns="98369" rIns="196733" bIns="98369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18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1200" b="0" dirty="0" smtClean="0">
                <a:solidFill>
                  <a:srgbClr val="002060"/>
                </a:solidFill>
                <a:latin typeface="Century" panose="02040604050505020304" pitchFamily="18" charset="0"/>
              </a:rPr>
              <a:t>3</a:t>
            </a:r>
          </a:p>
          <a:p>
            <a:pPr algn="ctr"/>
            <a:endParaRPr lang="ru-RU" sz="1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10356176" y="3355780"/>
            <a:ext cx="2872084" cy="1906905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Территориальный орган Федерального казначейства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91" name="Полилиния 90"/>
          <p:cNvSpPr/>
          <p:nvPr/>
        </p:nvSpPr>
        <p:spPr>
          <a:xfrm>
            <a:off x="10388934" y="5561856"/>
            <a:ext cx="2860537" cy="670669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49">
              <a:lnSpc>
                <a:spcPct val="90000"/>
              </a:lnSpc>
            </a:pP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Дело рассматривается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Руководителем (заместителем руководителя, курирующим казначейское сопровождение)</a:t>
            </a: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 Дело рассматривается с участием лица, в отношении которого ведется производство по делу (законного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представителя)</a:t>
            </a: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6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6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92" name="Полилиния 91"/>
          <p:cNvSpPr/>
          <p:nvPr/>
        </p:nvSpPr>
        <p:spPr>
          <a:xfrm>
            <a:off x="14575308" y="1719410"/>
            <a:ext cx="2948875" cy="140445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Вынесение решения </a:t>
            </a:r>
          </a:p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по делу об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Административном правонарушении</a:t>
            </a:r>
          </a:p>
          <a:p>
            <a:pPr defTabSz="1560849">
              <a:lnSpc>
                <a:spcPct val="90000"/>
              </a:lnSpc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94" name="Блок-схема: узел 93"/>
          <p:cNvSpPr/>
          <p:nvPr/>
        </p:nvSpPr>
        <p:spPr>
          <a:xfrm>
            <a:off x="14188439" y="1385392"/>
            <a:ext cx="648521" cy="557891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3" tIns="98369" rIns="196733" bIns="98369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18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1200" b="0" dirty="0" smtClean="0">
                <a:solidFill>
                  <a:srgbClr val="002060"/>
                </a:solidFill>
                <a:latin typeface="Century" panose="02040604050505020304" pitchFamily="18" charset="0"/>
              </a:rPr>
              <a:t>4</a:t>
            </a:r>
          </a:p>
          <a:p>
            <a:pPr algn="ctr"/>
            <a:endParaRPr lang="ru-RU" sz="1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14625429" y="3347997"/>
            <a:ext cx="2872084" cy="1906905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Территориальный орган Федерального казначейства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96" name="Полилиния 95"/>
          <p:cNvSpPr/>
          <p:nvPr/>
        </p:nvSpPr>
        <p:spPr>
          <a:xfrm>
            <a:off x="14891330" y="5417840"/>
            <a:ext cx="2710161" cy="670669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2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Руководитель  (заместитель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руководителя, курирующий казначейское сопровождение) </a:t>
            </a: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по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результатам рассмотрения выносится: </a:t>
            </a:r>
          </a:p>
          <a:p>
            <a:pPr defTabSz="1560849">
              <a:lnSpc>
                <a:spcPct val="90000"/>
              </a:lnSpc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Постановление о назначении административного наказания/ постановление о прекращении производства по</a:t>
            </a:r>
            <a:b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</a:b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делу об АП </a:t>
            </a:r>
          </a:p>
          <a:p>
            <a:pPr defTabSz="1560849">
              <a:lnSpc>
                <a:spcPct val="90000"/>
              </a:lnSpc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6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6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97" name="Полилиния 96"/>
          <p:cNvSpPr/>
          <p:nvPr/>
        </p:nvSpPr>
        <p:spPr>
          <a:xfrm>
            <a:off x="19098921" y="1769855"/>
            <a:ext cx="2739154" cy="135400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Исполнение решения по делу об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Административном правонарушении</a:t>
            </a:r>
          </a:p>
          <a:p>
            <a:pPr defTabSz="1560849">
              <a:lnSpc>
                <a:spcPct val="90000"/>
              </a:lnSpc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cxnSp>
        <p:nvCxnSpPr>
          <p:cNvPr id="98" name="Прямая со стрелкой 97"/>
          <p:cNvCxnSpPr/>
          <p:nvPr/>
        </p:nvCxnSpPr>
        <p:spPr>
          <a:xfrm>
            <a:off x="17601491" y="2477211"/>
            <a:ext cx="1420122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Блок-схема: узел 98"/>
          <p:cNvSpPr/>
          <p:nvPr/>
        </p:nvSpPr>
        <p:spPr>
          <a:xfrm>
            <a:off x="18672720" y="1385392"/>
            <a:ext cx="648521" cy="557891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3" tIns="98369" rIns="196733" bIns="98369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18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1200" b="0" dirty="0" smtClean="0">
                <a:solidFill>
                  <a:srgbClr val="002060"/>
                </a:solidFill>
                <a:latin typeface="Century" panose="02040604050505020304" pitchFamily="18" charset="0"/>
              </a:rPr>
              <a:t>5</a:t>
            </a:r>
          </a:p>
          <a:p>
            <a:pPr algn="ctr"/>
            <a:endParaRPr lang="ru-RU" sz="1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19095001" y="3380216"/>
            <a:ext cx="2872084" cy="1906905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Территориальный орган Федерального казначейства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948399" y="13194017"/>
            <a:ext cx="15996129" cy="38798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1742" tIns="11742" rIns="11742" bIns="11742" numCol="1" spcCol="2797" anchor="t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defTabSz="1560849">
              <a:lnSpc>
                <a:spcPct val="90000"/>
              </a:lnSpc>
              <a:defRPr sz="16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000" dirty="0" smtClean="0"/>
              <a:t>* - в случае отсутствия Отдела казначейского сопровождения - структурное подразделение ТОФК, уполномоченное руководителем ТОФК на выполнение данной функции.</a:t>
            </a:r>
            <a:endParaRPr lang="ru-RU" sz="1000" dirty="0"/>
          </a:p>
        </p:txBody>
      </p:sp>
      <p:sp>
        <p:nvSpPr>
          <p:cNvPr id="2" name="TextBox 1"/>
          <p:cNvSpPr txBox="1"/>
          <p:nvPr/>
        </p:nvSpPr>
        <p:spPr>
          <a:xfrm>
            <a:off x="23425248" y="13035899"/>
            <a:ext cx="462274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17517F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1</a:t>
            </a: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rgbClr val="17517F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473438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56" y="194242"/>
            <a:ext cx="3000551" cy="1047134"/>
          </a:xfrm>
          <a:prstGeom prst="rect">
            <a:avLst/>
          </a:prstGeom>
        </p:spPr>
      </p:pic>
      <p:sp>
        <p:nvSpPr>
          <p:cNvPr id="33" name="Полилиния 32"/>
          <p:cNvSpPr/>
          <p:nvPr/>
        </p:nvSpPr>
        <p:spPr>
          <a:xfrm>
            <a:off x="20112880" y="6874743"/>
            <a:ext cx="2299450" cy="72211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8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20839672" y="7793828"/>
            <a:ext cx="2362840" cy="134745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6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6984409" y="1201094"/>
            <a:ext cx="1412519" cy="143633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3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681414" y="1109393"/>
            <a:ext cx="1517879" cy="174570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6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1073510" y="5695892"/>
            <a:ext cx="2666659" cy="584262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marL="228600" indent="-228600" defTabSz="1560849">
              <a:lnSpc>
                <a:spcPct val="90000"/>
              </a:lnSpc>
              <a:buFontTx/>
              <a:buAutoNum type="arabicPeriod"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Нарушение Заказчиком срока утверждения Сведений</a:t>
            </a:r>
          </a:p>
          <a:p>
            <a:pPr marL="228600" indent="-228600" defTabSz="1560849">
              <a:lnSpc>
                <a:spcPct val="90000"/>
              </a:lnSpc>
              <a:buFontTx/>
              <a:buAutoNum type="arabicPeriod"/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FontTx/>
              <a:buAutoNum type="arabicPeriod"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Автоматическое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формирование уведомления о нарушении срока утверждения Сведений</a:t>
            </a:r>
          </a:p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 личных кабинетах ТОФК и Заказчика</a:t>
            </a:r>
            <a:b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</a:b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ПУР КС ГИИС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ЭБ</a:t>
            </a: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en-US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668479" y="12734713"/>
            <a:ext cx="15996129" cy="38798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1742" tIns="11742" rIns="11742" bIns="11742" numCol="1" spcCol="2797" anchor="t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defTabSz="1560849">
              <a:lnSpc>
                <a:spcPct val="90000"/>
              </a:lnSpc>
              <a:defRPr sz="16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i="1" dirty="0" smtClean="0"/>
              <a:t>* - в случае отсутствия Отдела казначейского сопровождения - структурное подразделение ТОФК, уполномоченное руководителем ТОФК на выполнение данной функции.</a:t>
            </a:r>
            <a:endParaRPr lang="ru-RU" sz="1400" i="1" dirty="0"/>
          </a:p>
        </p:txBody>
      </p:sp>
      <p:cxnSp>
        <p:nvCxnSpPr>
          <p:cNvPr id="51" name="Прямая со стрелкой 50"/>
          <p:cNvCxnSpPr/>
          <p:nvPr/>
        </p:nvCxnSpPr>
        <p:spPr>
          <a:xfrm>
            <a:off x="3767064" y="8226152"/>
            <a:ext cx="576000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Полилиния 60"/>
          <p:cNvSpPr/>
          <p:nvPr/>
        </p:nvSpPr>
        <p:spPr>
          <a:xfrm>
            <a:off x="7223449" y="5695892"/>
            <a:ext cx="4680519" cy="584262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marL="457200" indent="-457200" algn="l" defTabSz="819446">
              <a:lnSpc>
                <a:spcPct val="90000"/>
              </a:lnSpc>
              <a:buAutoNum type="arabicPeriod"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Составление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Протокола об Административном правонарушении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– начальник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(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заместитель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начальника) Отдела казначейского сопровождения ТОФК </a:t>
            </a: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457200" indent="-457200" algn="l" defTabSz="819446">
              <a:lnSpc>
                <a:spcPct val="90000"/>
              </a:lnSpc>
              <a:buAutoNum type="arabicPeriod"/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457200" indent="-457200" algn="l" defTabSz="819446">
              <a:lnSpc>
                <a:spcPct val="90000"/>
              </a:lnSpc>
              <a:buFontTx/>
              <a:buAutoNum type="arabicPeriod"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Рассмотрение дела об административном правонарушении -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Руководитель  (заместитель руководителя, курирующий казначейское сопровождение) </a:t>
            </a: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457200" indent="-457200" algn="l" defTabSz="819446">
              <a:lnSpc>
                <a:spcPct val="90000"/>
              </a:lnSpc>
              <a:buFontTx/>
              <a:buAutoNum type="arabicPeriod"/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457200" indent="-457200" algn="l" defTabSz="819446">
              <a:lnSpc>
                <a:spcPct val="90000"/>
              </a:lnSpc>
              <a:buAutoNum type="arabicPeriod"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При нахождении Заказчика в другом субъекте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РФ,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направляет документы</a:t>
            </a:r>
            <a:r>
              <a:rPr lang="ru-RU" sz="200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ТОФК по месту нахождения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Заказчика или в Управление казначейского сопровождения в части ГРБС ФБ</a:t>
            </a: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239957" y="288429"/>
            <a:ext cx="2112139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spc="-2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Схема внутриведомственного взаимодействия при осуществлении </a:t>
            </a:r>
            <a:r>
              <a:rPr lang="ru-RU" sz="2800" spc="-2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ТОФК производства</a:t>
            </a:r>
            <a:r>
              <a:rPr lang="en-US" sz="2800" spc="-2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 </a:t>
            </a:r>
            <a:r>
              <a:rPr lang="ru-RU" sz="2800" spc="-2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по делам об административных правонарушениях, предусмотренных </a:t>
            </a:r>
            <a:r>
              <a:rPr lang="ru-RU" sz="2800" spc="-2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статьей 15.49 КоАП </a:t>
            </a:r>
            <a:r>
              <a:rPr lang="ru-RU" sz="2800" spc="-1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за нарушение срока утверждения сведений об </a:t>
            </a:r>
            <a:r>
              <a:rPr lang="ru-RU" sz="2800" spc="-1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операциях</a:t>
            </a:r>
            <a:br>
              <a:rPr lang="ru-RU" sz="2800" spc="-1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</a:br>
            <a:r>
              <a:rPr lang="ru-RU" sz="2800" spc="-1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со </a:t>
            </a:r>
            <a:r>
              <a:rPr lang="ru-RU" sz="2800" spc="-1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средствами, </a:t>
            </a:r>
            <a:r>
              <a:rPr lang="ru-RU" sz="2800" spc="-1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подлежащими </a:t>
            </a:r>
            <a:r>
              <a:rPr lang="ru-RU" sz="2800" spc="-1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казначейскому </a:t>
            </a:r>
            <a:r>
              <a:rPr lang="ru-RU" sz="2800" spc="-1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сопровождению – федеральный уровень</a:t>
            </a:r>
            <a:endParaRPr lang="ru-RU" sz="2800" spc="-2" dirty="0">
              <a:solidFill>
                <a:srgbClr val="002060"/>
              </a:solidFill>
              <a:latin typeface="Century" panose="02040604050505020304" pitchFamily="18" charset="0"/>
              <a:cs typeface="Calibri" panose="020F0502020204030204" pitchFamily="34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12838385" y="2657144"/>
            <a:ext cx="10586863" cy="2145268"/>
          </a:xfrm>
          <a:prstGeom prst="roundRect">
            <a:avLst/>
          </a:prstGeom>
          <a:solidFill>
            <a:srgbClr val="D9F1FF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2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Территориальный орган</a:t>
            </a:r>
            <a:b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</a:b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Федерального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казначейства</a:t>
            </a:r>
          </a:p>
          <a:p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(по месту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нахождения Заказчика)</a:t>
            </a:r>
          </a:p>
          <a:p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1030760" y="2594998"/>
            <a:ext cx="10873208" cy="2179320"/>
          </a:xfrm>
          <a:prstGeom prst="roundRect">
            <a:avLst/>
          </a:prstGeom>
          <a:solidFill>
            <a:srgbClr val="D9F1FF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Территориальный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орган Федерального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казначейства –</a:t>
            </a:r>
            <a:b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</a:b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Центр специализации по казначейскому сопровождению, в котором открыт  л/с УКС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cxnSp>
        <p:nvCxnSpPr>
          <p:cNvPr id="42" name="Прямая со стрелкой 41"/>
          <p:cNvCxnSpPr/>
          <p:nvPr/>
        </p:nvCxnSpPr>
        <p:spPr>
          <a:xfrm>
            <a:off x="16440472" y="8082136"/>
            <a:ext cx="2448000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246784" y="5121280"/>
            <a:ext cx="2376264" cy="37959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228600" indent="-228600" defTabSz="1560849">
              <a:lnSpc>
                <a:spcPct val="90000"/>
              </a:lnSpc>
              <a:buAutoNum type="arabicPeriod"/>
              <a:defRPr sz="20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/>
              <a:t>События: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191000" y="4985792"/>
            <a:ext cx="4788608" cy="6533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228600" indent="-228600" defTabSz="1560849">
              <a:lnSpc>
                <a:spcPct val="90000"/>
              </a:lnSpc>
              <a:buAutoNum type="arabicPeriod"/>
              <a:defRPr sz="20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smtClean="0"/>
              <a:t>Структурное</a:t>
            </a:r>
          </a:p>
          <a:p>
            <a:pPr marL="0" indent="0">
              <a:buNone/>
            </a:pPr>
            <a:r>
              <a:rPr lang="ru-RU" b="1" dirty="0" smtClean="0"/>
              <a:t> подразделение:</a:t>
            </a:r>
            <a:endParaRPr lang="ru-RU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7151440" y="5147129"/>
            <a:ext cx="4788608" cy="31700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228600" indent="-228600" defTabSz="1560849">
              <a:lnSpc>
                <a:spcPct val="90000"/>
              </a:lnSpc>
              <a:buAutoNum type="arabicPeriod"/>
              <a:defRPr sz="20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smtClean="0"/>
              <a:t>Действие:</a:t>
            </a:r>
            <a:endParaRPr lang="ru-RU" b="1" dirty="0"/>
          </a:p>
        </p:txBody>
      </p:sp>
      <p:sp>
        <p:nvSpPr>
          <p:cNvPr id="34" name="Полилиния 33"/>
          <p:cNvSpPr/>
          <p:nvPr/>
        </p:nvSpPr>
        <p:spPr>
          <a:xfrm>
            <a:off x="18960752" y="5709785"/>
            <a:ext cx="4248472" cy="585260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marL="457200" indent="-457200" algn="l" defTabSz="819446">
              <a:lnSpc>
                <a:spcPct val="90000"/>
              </a:lnSpc>
              <a:buAutoNum type="arabicPeriod"/>
            </a:pP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Составление Протокола об Административном правонарушении - начальник (заместитель начальника) Отдела казначейского сопровождения ТОФК </a:t>
            </a:r>
          </a:p>
          <a:p>
            <a:pPr marL="457200" indent="-457200" algn="l" defTabSz="819446">
              <a:lnSpc>
                <a:spcPct val="90000"/>
              </a:lnSpc>
              <a:buAutoNum type="arabicPeriod"/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457200" indent="-457200" algn="l" defTabSz="819446">
              <a:lnSpc>
                <a:spcPct val="90000"/>
              </a:lnSpc>
              <a:buAutoNum type="arabicPeriod"/>
            </a:pP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Рассмотрение дела об административном правонарушении - Руководитель  (заместитель руководителя, курирующий казначейское сопровождение) </a:t>
            </a:r>
          </a:p>
          <a:p>
            <a:pPr marL="457200" indent="-457200" algn="l" defTabSz="819446">
              <a:lnSpc>
                <a:spcPct val="90000"/>
              </a:lnSpc>
              <a:buAutoNum type="arabicPeriod"/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4343128" y="7136170"/>
            <a:ext cx="2353664" cy="2145268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Отдел казначейского сопровождения территориального органа Федерального казначейства* </a:t>
            </a:r>
          </a:p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cxnSp>
        <p:nvCxnSpPr>
          <p:cNvPr id="37" name="Прямая со стрелкой 36"/>
          <p:cNvCxnSpPr/>
          <p:nvPr/>
        </p:nvCxnSpPr>
        <p:spPr>
          <a:xfrm>
            <a:off x="6719392" y="8226152"/>
            <a:ext cx="504000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Скругленный прямоугольник 38"/>
          <p:cNvSpPr/>
          <p:nvPr/>
        </p:nvSpPr>
        <p:spPr>
          <a:xfrm>
            <a:off x="14064208" y="7074024"/>
            <a:ext cx="2353664" cy="2145268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Отдел казначейского сопровождения территориального органа Федерального казначейства* </a:t>
            </a:r>
          </a:p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cxnSp>
        <p:nvCxnSpPr>
          <p:cNvPr id="43" name="Прямая со стрелкой 42"/>
          <p:cNvCxnSpPr/>
          <p:nvPr/>
        </p:nvCxnSpPr>
        <p:spPr>
          <a:xfrm>
            <a:off x="11975976" y="8082136"/>
            <a:ext cx="2052000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12803992" y="4985792"/>
            <a:ext cx="4788608" cy="6533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228600" indent="-228600" defTabSz="1560849">
              <a:lnSpc>
                <a:spcPct val="90000"/>
              </a:lnSpc>
              <a:buAutoNum type="arabicPeriod"/>
              <a:defRPr sz="20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smtClean="0"/>
              <a:t>Структурное</a:t>
            </a:r>
          </a:p>
          <a:p>
            <a:pPr marL="0" indent="0">
              <a:buNone/>
            </a:pPr>
            <a:r>
              <a:rPr lang="ru-RU" b="1" dirty="0" smtClean="0"/>
              <a:t> подразделение:</a:t>
            </a:r>
            <a:endParaRPr lang="ru-RU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18816736" y="5147129"/>
            <a:ext cx="4788608" cy="31700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228600" indent="-228600" defTabSz="1560849">
              <a:lnSpc>
                <a:spcPct val="90000"/>
              </a:lnSpc>
              <a:buAutoNum type="arabicPeriod"/>
              <a:defRPr sz="20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smtClean="0"/>
              <a:t>Действие:</a:t>
            </a:r>
            <a:endParaRPr lang="ru-RU" b="1" dirty="0"/>
          </a:p>
        </p:txBody>
      </p:sp>
      <p:cxnSp>
        <p:nvCxnSpPr>
          <p:cNvPr id="32" name="Прямая со стрелкой 31"/>
          <p:cNvCxnSpPr/>
          <p:nvPr/>
        </p:nvCxnSpPr>
        <p:spPr>
          <a:xfrm>
            <a:off x="11940048" y="3689648"/>
            <a:ext cx="864000" cy="0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3425248" y="13035899"/>
            <a:ext cx="462274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b="0" dirty="0">
                <a:solidFill>
                  <a:srgbClr val="1751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rgbClr val="17517F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348267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56" y="194242"/>
            <a:ext cx="3000551" cy="1047134"/>
          </a:xfrm>
          <a:prstGeom prst="rect">
            <a:avLst/>
          </a:prstGeom>
        </p:spPr>
      </p:pic>
      <p:sp>
        <p:nvSpPr>
          <p:cNvPr id="33" name="Полилиния 32"/>
          <p:cNvSpPr/>
          <p:nvPr/>
        </p:nvSpPr>
        <p:spPr>
          <a:xfrm>
            <a:off x="20112880" y="6874743"/>
            <a:ext cx="2299450" cy="72211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8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20839672" y="7793828"/>
            <a:ext cx="2362840" cy="134745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6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6984409" y="1201094"/>
            <a:ext cx="1412519" cy="143633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3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681414" y="1109393"/>
            <a:ext cx="1517879" cy="174570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6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1073510" y="5695892"/>
            <a:ext cx="2666659" cy="584262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marL="228600" indent="-228600" defTabSz="1560849">
              <a:lnSpc>
                <a:spcPct val="90000"/>
              </a:lnSpc>
              <a:buFontTx/>
              <a:buAutoNum type="arabicPeriod"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Нарушение Заказчиком срока утверждения Сведений</a:t>
            </a:r>
          </a:p>
          <a:p>
            <a:pPr marL="228600" indent="-228600" defTabSz="1560849">
              <a:lnSpc>
                <a:spcPct val="90000"/>
              </a:lnSpc>
              <a:buFontTx/>
              <a:buAutoNum type="arabicPeriod"/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FontTx/>
              <a:buAutoNum type="arabicPeriod"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Автоматическое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формирование уведомления о нарушении срока утверждения Сведений</a:t>
            </a:r>
          </a:p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 личных кабинетах ТОФК и Заказчика</a:t>
            </a:r>
            <a:b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</a:b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ПУР КС ГИИС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ЭБ</a:t>
            </a: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en-US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668479" y="12734713"/>
            <a:ext cx="15996129" cy="38798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1742" tIns="11742" rIns="11742" bIns="11742" numCol="1" spcCol="2797" anchor="t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defTabSz="1560849">
              <a:lnSpc>
                <a:spcPct val="90000"/>
              </a:lnSpc>
              <a:defRPr sz="16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i="1" dirty="0" smtClean="0"/>
              <a:t>* - в случае отсутствия Отдела казначейского сопровождения - структурное подразделение ТОФК, уполномоченное руководителем ТОФК на выполнение данной функции.</a:t>
            </a:r>
            <a:endParaRPr lang="ru-RU" sz="1400" i="1" dirty="0"/>
          </a:p>
        </p:txBody>
      </p:sp>
      <p:cxnSp>
        <p:nvCxnSpPr>
          <p:cNvPr id="51" name="Прямая со стрелкой 50"/>
          <p:cNvCxnSpPr/>
          <p:nvPr/>
        </p:nvCxnSpPr>
        <p:spPr>
          <a:xfrm>
            <a:off x="3767064" y="8226152"/>
            <a:ext cx="576000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Полилиния 60"/>
          <p:cNvSpPr/>
          <p:nvPr/>
        </p:nvSpPr>
        <p:spPr>
          <a:xfrm>
            <a:off x="7223449" y="5695892"/>
            <a:ext cx="4680519" cy="584262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marL="457200" indent="-457200" algn="l" defTabSz="819446">
              <a:lnSpc>
                <a:spcPct val="90000"/>
              </a:lnSpc>
              <a:buAutoNum type="arabicPeriod"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Составление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Протокола об Административном правонарушении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– начальник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(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заместитель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начальника) Отдела казначейского сопровождения ТОФК </a:t>
            </a: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457200" indent="-457200" algn="l" defTabSz="819446">
              <a:lnSpc>
                <a:spcPct val="90000"/>
              </a:lnSpc>
              <a:buAutoNum type="arabicPeriod"/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457200" indent="-457200" algn="l" defTabSz="819446">
              <a:lnSpc>
                <a:spcPct val="90000"/>
              </a:lnSpc>
              <a:buFontTx/>
              <a:buAutoNum type="arabicPeriod"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Рассмотрение дела об административном правонарушении -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Руководитель  (заместитель руководителя, курирующий казначейское сопровождение) </a:t>
            </a: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457200" indent="-457200" algn="l" defTabSz="819446">
              <a:lnSpc>
                <a:spcPct val="90000"/>
              </a:lnSpc>
              <a:buFontTx/>
              <a:buAutoNum type="arabicPeriod"/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457200" indent="-457200" algn="l" defTabSz="819446">
              <a:lnSpc>
                <a:spcPct val="90000"/>
              </a:lnSpc>
              <a:buAutoNum type="arabicPeriod"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При нахождении Заказчика в другом субъекте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РФ,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направляет документы</a:t>
            </a:r>
            <a:r>
              <a:rPr lang="ru-RU" sz="200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ТОФК по месту нахождения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Заказчика или в Управление казначейского сопровождения в части ГРБС ФБ</a:t>
            </a: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239957" y="288429"/>
            <a:ext cx="2112139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spc="-2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Схема внутриведомственного взаимодействия при осуществлении </a:t>
            </a:r>
            <a:r>
              <a:rPr lang="ru-RU" sz="2800" spc="-2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ТОФК производства</a:t>
            </a:r>
            <a:r>
              <a:rPr lang="en-US" sz="2800" spc="-2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 </a:t>
            </a:r>
            <a:r>
              <a:rPr lang="ru-RU" sz="2800" spc="-2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по делам об административных правонарушениях, предусмотренных </a:t>
            </a:r>
            <a:r>
              <a:rPr lang="ru-RU" sz="2800" spc="-2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статьей 15.49 КоАП </a:t>
            </a:r>
            <a:r>
              <a:rPr lang="ru-RU" sz="2800" spc="-1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за нарушение срока утверждения сведений об </a:t>
            </a:r>
            <a:r>
              <a:rPr lang="ru-RU" sz="2800" spc="-1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операциях</a:t>
            </a:r>
            <a:br>
              <a:rPr lang="ru-RU" sz="2800" spc="-1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</a:br>
            <a:r>
              <a:rPr lang="ru-RU" sz="2800" spc="-1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со </a:t>
            </a:r>
            <a:r>
              <a:rPr lang="ru-RU" sz="2800" spc="-1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средствами, </a:t>
            </a:r>
            <a:r>
              <a:rPr lang="ru-RU" sz="2800" spc="-1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подлежащими </a:t>
            </a:r>
            <a:r>
              <a:rPr lang="ru-RU" sz="2800" spc="-1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казначейскому </a:t>
            </a:r>
            <a:r>
              <a:rPr lang="ru-RU" sz="2800" spc="-1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сопровождению – уровень бюджета субъекта РФ (местного бюджета)</a:t>
            </a:r>
            <a:endParaRPr lang="ru-RU" sz="2800" spc="-2" dirty="0">
              <a:solidFill>
                <a:srgbClr val="002060"/>
              </a:solidFill>
              <a:latin typeface="Century" panose="02040604050505020304" pitchFamily="18" charset="0"/>
              <a:cs typeface="Calibri" panose="020F0502020204030204" pitchFamily="34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12838385" y="2657144"/>
            <a:ext cx="10586863" cy="2145268"/>
          </a:xfrm>
          <a:prstGeom prst="roundRect">
            <a:avLst/>
          </a:prstGeom>
          <a:solidFill>
            <a:srgbClr val="D9F1FF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2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Территориальный орган</a:t>
            </a:r>
            <a:b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</a:b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Федерального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казначейства</a:t>
            </a:r>
          </a:p>
          <a:p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(по месту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нахождения Заказчика)</a:t>
            </a:r>
          </a:p>
          <a:p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1030760" y="2594998"/>
            <a:ext cx="10873208" cy="2179320"/>
          </a:xfrm>
          <a:prstGeom prst="roundRect">
            <a:avLst/>
          </a:prstGeom>
          <a:solidFill>
            <a:srgbClr val="D9F1FF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Территориальный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орган Федерального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казначейства,</a:t>
            </a:r>
            <a:b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</a:b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 в котором открыт  л/с УКС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cxnSp>
        <p:nvCxnSpPr>
          <p:cNvPr id="42" name="Прямая со стрелкой 41"/>
          <p:cNvCxnSpPr/>
          <p:nvPr/>
        </p:nvCxnSpPr>
        <p:spPr>
          <a:xfrm>
            <a:off x="16440472" y="8082136"/>
            <a:ext cx="2448000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246784" y="5121280"/>
            <a:ext cx="2376264" cy="37959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228600" indent="-228600" defTabSz="1560849">
              <a:lnSpc>
                <a:spcPct val="90000"/>
              </a:lnSpc>
              <a:buAutoNum type="arabicPeriod"/>
              <a:defRPr sz="20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/>
              <a:t>События: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191000" y="4985792"/>
            <a:ext cx="4788608" cy="6533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228600" indent="-228600" defTabSz="1560849">
              <a:lnSpc>
                <a:spcPct val="90000"/>
              </a:lnSpc>
              <a:buAutoNum type="arabicPeriod"/>
              <a:defRPr sz="20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smtClean="0"/>
              <a:t>Структурное</a:t>
            </a:r>
          </a:p>
          <a:p>
            <a:pPr marL="0" indent="0">
              <a:buNone/>
            </a:pPr>
            <a:r>
              <a:rPr lang="ru-RU" b="1" dirty="0" smtClean="0"/>
              <a:t> подразделение:</a:t>
            </a:r>
            <a:endParaRPr lang="ru-RU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7151440" y="5147129"/>
            <a:ext cx="4788608" cy="31700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228600" indent="-228600" defTabSz="1560849">
              <a:lnSpc>
                <a:spcPct val="90000"/>
              </a:lnSpc>
              <a:buAutoNum type="arabicPeriod"/>
              <a:defRPr sz="20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smtClean="0"/>
              <a:t>Действие:</a:t>
            </a:r>
            <a:endParaRPr lang="ru-RU" b="1" dirty="0"/>
          </a:p>
        </p:txBody>
      </p:sp>
      <p:sp>
        <p:nvSpPr>
          <p:cNvPr id="34" name="Полилиния 33"/>
          <p:cNvSpPr/>
          <p:nvPr/>
        </p:nvSpPr>
        <p:spPr>
          <a:xfrm>
            <a:off x="18960752" y="5709785"/>
            <a:ext cx="4248472" cy="585260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marL="457200" indent="-457200" algn="l" defTabSz="819446">
              <a:lnSpc>
                <a:spcPct val="90000"/>
              </a:lnSpc>
              <a:buAutoNum type="arabicPeriod"/>
            </a:pP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Составление Протокола об Административном правонарушении - начальник (заместитель начальника) Отдела казначейского сопровождения ТОФК </a:t>
            </a:r>
          </a:p>
          <a:p>
            <a:pPr marL="457200" indent="-457200" algn="l" defTabSz="819446">
              <a:lnSpc>
                <a:spcPct val="90000"/>
              </a:lnSpc>
              <a:buAutoNum type="arabicPeriod"/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457200" indent="-457200" algn="l" defTabSz="819446">
              <a:lnSpc>
                <a:spcPct val="90000"/>
              </a:lnSpc>
              <a:buAutoNum type="arabicPeriod"/>
            </a:pP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Рассмотрение дела об административном правонарушении - Руководитель  (заместитель руководителя, курирующий казначейское сопровождение) </a:t>
            </a:r>
          </a:p>
          <a:p>
            <a:pPr marL="457200" indent="-457200" algn="l" defTabSz="819446">
              <a:lnSpc>
                <a:spcPct val="90000"/>
              </a:lnSpc>
              <a:buAutoNum type="arabicPeriod"/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4343128" y="7136170"/>
            <a:ext cx="2353664" cy="2145268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Отдел казначейского сопровождения территориального органа Федерального казначейства* </a:t>
            </a:r>
          </a:p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cxnSp>
        <p:nvCxnSpPr>
          <p:cNvPr id="37" name="Прямая со стрелкой 36"/>
          <p:cNvCxnSpPr/>
          <p:nvPr/>
        </p:nvCxnSpPr>
        <p:spPr>
          <a:xfrm>
            <a:off x="6719392" y="8226152"/>
            <a:ext cx="504000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Скругленный прямоугольник 38"/>
          <p:cNvSpPr/>
          <p:nvPr/>
        </p:nvSpPr>
        <p:spPr>
          <a:xfrm>
            <a:off x="14064208" y="7074024"/>
            <a:ext cx="2353664" cy="2145268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Отдел казначейского сопровождения территориального органа Федерального казначейства* </a:t>
            </a:r>
          </a:p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cxnSp>
        <p:nvCxnSpPr>
          <p:cNvPr id="43" name="Прямая со стрелкой 42"/>
          <p:cNvCxnSpPr/>
          <p:nvPr/>
        </p:nvCxnSpPr>
        <p:spPr>
          <a:xfrm>
            <a:off x="11975976" y="8082136"/>
            <a:ext cx="2052000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12876000" y="4985792"/>
            <a:ext cx="4788608" cy="6533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228600" indent="-228600" defTabSz="1560849">
              <a:lnSpc>
                <a:spcPct val="90000"/>
              </a:lnSpc>
              <a:buAutoNum type="arabicPeriod"/>
              <a:defRPr sz="20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smtClean="0"/>
              <a:t>Структурное</a:t>
            </a:r>
          </a:p>
          <a:p>
            <a:pPr marL="0" indent="0">
              <a:buNone/>
            </a:pPr>
            <a:r>
              <a:rPr lang="ru-RU" b="1" dirty="0" smtClean="0"/>
              <a:t> подразделение:</a:t>
            </a:r>
            <a:endParaRPr lang="ru-RU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18816736" y="5147129"/>
            <a:ext cx="4788608" cy="31700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228600" indent="-228600" defTabSz="1560849">
              <a:lnSpc>
                <a:spcPct val="90000"/>
              </a:lnSpc>
              <a:buAutoNum type="arabicPeriod"/>
              <a:defRPr sz="20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smtClean="0"/>
              <a:t>Действие:</a:t>
            </a:r>
            <a:endParaRPr lang="ru-RU" b="1" dirty="0"/>
          </a:p>
        </p:txBody>
      </p:sp>
      <p:cxnSp>
        <p:nvCxnSpPr>
          <p:cNvPr id="32" name="Прямая со стрелкой 31"/>
          <p:cNvCxnSpPr/>
          <p:nvPr/>
        </p:nvCxnSpPr>
        <p:spPr>
          <a:xfrm>
            <a:off x="11940048" y="3689648"/>
            <a:ext cx="864000" cy="0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3425248" y="13035899"/>
            <a:ext cx="462274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17517F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3</a:t>
            </a: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rgbClr val="17517F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885977472"/>
      </p:ext>
    </p:extLst>
  </p:cSld>
  <p:clrMapOvr>
    <a:masterClrMapping/>
  </p:clrMapOvr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Шаблон_2015_16x9_PTSerif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T Serif">
      <a:majorFont>
        <a:latin typeface="PT Serif"/>
        <a:ea typeface=""/>
        <a:cs typeface=""/>
      </a:majorFont>
      <a:minorFont>
        <a:latin typeface="PT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3. Карпенко ВМ (Самара 2021) (2) (1)</Template>
  <TotalTime>15599</TotalTime>
  <Words>741</Words>
  <Application>Microsoft Office PowerPoint</Application>
  <PresentationFormat>Произвольный</PresentationFormat>
  <Paragraphs>166</Paragraphs>
  <Slides>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</vt:i4>
      </vt:variant>
    </vt:vector>
  </HeadingPairs>
  <TitlesOfParts>
    <vt:vector size="16" baseType="lpstr">
      <vt:lpstr>Arial</vt:lpstr>
      <vt:lpstr>Calibri</vt:lpstr>
      <vt:lpstr>Century</vt:lpstr>
      <vt:lpstr>Helvetica Neue</vt:lpstr>
      <vt:lpstr>Helvetica Neue Light</vt:lpstr>
      <vt:lpstr>Helvetica Neue Medium</vt:lpstr>
      <vt:lpstr>PT Serif</vt:lpstr>
      <vt:lpstr>Segoe UI Light</vt:lpstr>
      <vt:lpstr>Tahoma</vt:lpstr>
      <vt:lpstr>Times New Roman</vt:lpstr>
      <vt:lpstr>Trebuchet MS</vt:lpstr>
      <vt:lpstr>White</vt:lpstr>
      <vt:lpstr>Шаблон_2015_16x9_PTSerif</vt:lpstr>
      <vt:lpstr>Презентация PowerPoint</vt:lpstr>
      <vt:lpstr>Презентация PowerPoint</vt:lpstr>
      <vt:lpstr>Презентация PowerPoint</vt:lpstr>
    </vt:vector>
  </TitlesOfParts>
  <Company>S9500SCCM01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Доценко Наталья Ивановна</dc:creator>
  <cp:lastModifiedBy>Подгорная Татьяна Михайловна</cp:lastModifiedBy>
  <cp:revision>434</cp:revision>
  <cp:lastPrinted>2026-01-21T14:23:39Z</cp:lastPrinted>
  <dcterms:created xsi:type="dcterms:W3CDTF">2021-10-05T09:31:18Z</dcterms:created>
  <dcterms:modified xsi:type="dcterms:W3CDTF">2026-01-27T07:39:08Z</dcterms:modified>
</cp:coreProperties>
</file>